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7" r:id="rId1"/>
  </p:sldMasterIdLst>
  <p:notesMasterIdLst>
    <p:notesMasterId r:id="rId4"/>
  </p:notesMasterIdLst>
  <p:handoutMasterIdLst>
    <p:handoutMasterId r:id="rId5"/>
  </p:handoutMasterIdLst>
  <p:sldIdLst>
    <p:sldId id="642" r:id="rId2"/>
    <p:sldId id="645" r:id="rId3"/>
  </p:sldIdLst>
  <p:sldSz cx="7559675" cy="10079038"/>
  <p:notesSz cx="6797675" cy="9928225"/>
  <p:embeddedFontLst>
    <p:embeddedFont>
      <p:font typeface="Tahoma" panose="020B0604030504040204" pitchFamily="34" charset="0"/>
      <p:regular r:id="rId6"/>
      <p:bold r:id="rId7"/>
    </p:embeddedFont>
    <p:embeddedFont>
      <p:font typeface="Segoe UI" panose="020B0502040204020203" pitchFamily="34" charset="0"/>
      <p:regular r:id="rId8"/>
      <p:bold r:id="rId9"/>
      <p:italic r:id="rId10"/>
      <p:boldItalic r:id="rId11"/>
    </p:embeddedFont>
    <p:embeddedFont>
      <p:font typeface="Pragmatica Light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IN Pro Regular" panose="020B0504020101020102" pitchFamily="34" charset="0"/>
      <p:regular r:id="rId17"/>
      <p:bold r:id="rId18"/>
      <p:italic r:id="rId19"/>
      <p:boldItalic r:id="rId20"/>
    </p:embeddedFont>
    <p:embeddedFont>
      <p:font typeface="DIN Pro Cond Bold" panose="020B0806020101010102" charset="-52"/>
      <p:bold r:id="rId21"/>
      <p:italic r:id="rId22"/>
      <p:boldItalic r:id="rId23"/>
    </p:embeddedFont>
    <p:embeddedFont>
      <p:font typeface="Segoe UI Light" panose="020B0502040204020203" pitchFamily="34" charset="0"/>
      <p:regular r:id="rId24"/>
      <p:italic r:id="rId25"/>
    </p:embeddedFont>
  </p:embeddedFontLst>
  <p:custDataLst>
    <p:tags r:id="rId26"/>
  </p:custDataLst>
  <p:defaultTextStyle>
    <a:defPPr>
      <a:defRPr lang="ru-RU"/>
    </a:defPPr>
    <a:lvl1pPr marL="0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1pPr>
    <a:lvl2pPr marL="694814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2pPr>
    <a:lvl3pPr marL="1389667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3pPr>
    <a:lvl4pPr marL="2084492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4pPr>
    <a:lvl5pPr marL="2779333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5pPr>
    <a:lvl6pPr marL="3474144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6pPr>
    <a:lvl7pPr marL="4168955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7pPr>
    <a:lvl8pPr marL="4863795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8pPr>
    <a:lvl9pPr marL="5558619" algn="l" defTabSz="1389667" rtl="0" eaLnBrk="1" latinLnBrk="0" hangingPunct="1">
      <a:defRPr sz="27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orient="horz" pos="5774" userDrawn="1">
          <p15:clr>
            <a:srgbClr val="A4A3A4"/>
          </p15:clr>
        </p15:guide>
        <p15:guide id="3" pos="2074" userDrawn="1">
          <p15:clr>
            <a:srgbClr val="A4A3A4"/>
          </p15:clr>
        </p15:guide>
        <p15:guide id="4" orient="horz" pos="1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9EC"/>
    <a:srgbClr val="50B46E"/>
    <a:srgbClr val="CEEAD7"/>
    <a:srgbClr val="0D7D91"/>
    <a:srgbClr val="138699"/>
    <a:srgbClr val="2E7F77"/>
    <a:srgbClr val="D1F5FB"/>
    <a:srgbClr val="E7FDFC"/>
    <a:srgbClr val="D9F5FB"/>
    <a:srgbClr val="108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6242" autoAdjust="0"/>
  </p:normalViewPr>
  <p:slideViewPr>
    <p:cSldViewPr snapToGrid="0">
      <p:cViewPr varScale="1">
        <p:scale>
          <a:sx n="79" d="100"/>
          <a:sy n="79" d="100"/>
        </p:scale>
        <p:origin x="2982" y="102"/>
      </p:cViewPr>
      <p:guideLst>
        <p:guide orient="horz" pos="635"/>
        <p:guide orient="horz" pos="5774"/>
        <p:guide pos="2074"/>
        <p:guide orient="horz" pos="1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0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5409DE4-4497-46E6-90CD-8DEB3987F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8B37D2-338A-4C7A-8DCD-F8DA312472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DBEA56-73EB-43CF-A695-B2F7380E71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100"/>
            </a:lvl1pPr>
          </a:lstStyle>
          <a:p>
            <a:fld id="{DEA77BC7-BA16-43B2-94BA-A0246A3C9B2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97C4B46D-25FA-6146-A7C3-6B95E7D32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100"/>
            </a:lvl1pPr>
          </a:lstStyle>
          <a:p>
            <a:fld id="{A205ABB5-2C20-0141-94A9-B03EAE651B48}" type="datetimeFigureOut">
              <a:rPr lang="ru-RU" smtClean="0"/>
              <a:t>28.11.2022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842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100"/>
            </a:lvl1pPr>
          </a:lstStyle>
          <a:p>
            <a:fld id="{C201694D-7A25-4314-878A-48D5CAF8C710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59" cy="4964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2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100"/>
            </a:lvl1pPr>
          </a:lstStyle>
          <a:p>
            <a:fld id="{AC7207FD-8738-4E92-8ED9-5B5D8B220C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65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1pPr>
    <a:lvl2pPr marL="694814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2pPr>
    <a:lvl3pPr marL="1389667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3pPr>
    <a:lvl4pPr marL="2084492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4pPr>
    <a:lvl5pPr marL="2779333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5pPr>
    <a:lvl6pPr marL="3474144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6pPr>
    <a:lvl7pPr marL="4168955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7pPr>
    <a:lvl8pPr marL="4863795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8pPr>
    <a:lvl9pPr marL="5558619" algn="l" defTabSz="1389667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82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418" userDrawn="1">
          <p15:clr>
            <a:srgbClr val="FBAE40"/>
          </p15:clr>
        </p15:guide>
        <p15:guide id="4" pos="23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17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heme" Target="../theme/theme1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E94FC0-35D2-44AE-AEE5-71505C6D0A20}"/>
              </a:ext>
            </a:extLst>
          </p:cNvPr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91442299"/>
              </p:ext>
            </p:extLst>
          </p:nvPr>
        </p:nvGraphicFramePr>
        <p:xfrm>
          <a:off x="992" y="2349"/>
          <a:ext cx="984" cy="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46" name="Слайд think-cell" r:id="rId8" imgW="383" imgH="384" progId="TCLayout.ActiveDocument.1">
                  <p:embed/>
                </p:oleObj>
              </mc:Choice>
              <mc:Fallback>
                <p:oleObj name="Слайд think-cell" r:id="rId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E94FC0-35D2-44AE-AEE5-71505C6D0A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2" y="2349"/>
                        <a:ext cx="984" cy="2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A7D9650-46B3-4E96-A668-2171F650283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" y="58"/>
            <a:ext cx="98434" cy="233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861560"/>
            <a:endParaRPr lang="en-US" sz="4148" b="1" dirty="0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" name="Rectangle 3" hidden="1">
            <a:extLst>
              <a:ext uri="{FF2B5EF4-FFF2-40B4-BE49-F238E27FC236}">
                <a16:creationId xmlns:a16="http://schemas.microsoft.com/office/drawing/2014/main" id="{7967FCF1-34EC-574C-B2CA-A693B01EBD11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22" y="58"/>
            <a:ext cx="98434" cy="233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861560"/>
            <a:endParaRPr lang="en-US" sz="4148" b="1" dirty="0">
              <a:solidFill>
                <a:srgbClr val="FFFFFF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4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l" defTabSz="861560" rtl="0" eaLnBrk="1" latinLnBrk="0" hangingPunct="1">
        <a:lnSpc>
          <a:spcPct val="90000"/>
        </a:lnSpc>
        <a:spcBef>
          <a:spcPct val="0"/>
        </a:spcBef>
        <a:buNone/>
        <a:defRPr sz="5363" b="1" i="0" kern="1200">
          <a:solidFill>
            <a:schemeClr val="tx1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0" indent="0" algn="l" defTabSz="861560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None/>
        <a:defRPr sz="2347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6185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2263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2pPr>
      <a:lvl3pPr marL="1076954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885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3pPr>
      <a:lvl4pPr marL="1507722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76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4pPr>
      <a:lvl5pPr marL="1938490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76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5pPr>
      <a:lvl6pPr marL="2369282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58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230841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661631" indent="-215397" algn="l" defTabSz="861560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30772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61560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292340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1723118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153907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584673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015442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446214" algn="l" defTabSz="861560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8108" userDrawn="1">
          <p15:clr>
            <a:srgbClr val="F26B43"/>
          </p15:clr>
        </p15:guide>
        <p15:guide id="6" pos="159" userDrawn="1">
          <p15:clr>
            <a:srgbClr val="F26B43"/>
          </p15:clr>
        </p15:guide>
        <p15:guide id="8" orient="horz" pos="6044" userDrawn="1">
          <p15:clr>
            <a:srgbClr val="F26B43"/>
          </p15:clr>
        </p15:guide>
        <p15:guide id="9" orient="horz" pos="289" userDrawn="1">
          <p15:clr>
            <a:srgbClr val="F26B43"/>
          </p15:clr>
        </p15:guide>
        <p15:guide id="10" pos="46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mailto:GSum@veb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/>
        </p:nvGrpSpPr>
        <p:grpSpPr>
          <a:xfrm>
            <a:off x="123161" y="1452738"/>
            <a:ext cx="7312370" cy="1260000"/>
            <a:chOff x="1000" y="1108052"/>
            <a:chExt cx="7312370" cy="1260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000" y="1108052"/>
              <a:ext cx="7312370" cy="1260000"/>
            </a:xfrm>
            <a:prstGeom prst="rect">
              <a:avLst/>
            </a:prstGeom>
            <a:solidFill>
              <a:srgbClr val="50B46E"/>
            </a:solidFill>
          </p:spPr>
          <p:txBody>
            <a:bodyPr wrap="square" lIns="108000" tIns="54000" rIns="54000" bIns="5400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endParaRPr lang="ru-RU" sz="1900" b="1" spc="-1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D646AE9-8CB9-A546-926A-A4D2C021B3DF}"/>
                </a:ext>
              </a:extLst>
            </p:cNvPr>
            <p:cNvSpPr txBox="1"/>
            <p:nvPr/>
          </p:nvSpPr>
          <p:spPr>
            <a:xfrm>
              <a:off x="245570" y="1199443"/>
              <a:ext cx="6774085" cy="87716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defTabSz="861560">
                <a:lnSpc>
                  <a:spcPct val="90000"/>
                </a:lnSpc>
                <a:spcBef>
                  <a:spcPct val="0"/>
                </a:spcBef>
                <a:buNone/>
                <a:defRPr sz="1900" b="1" i="0">
                  <a:solidFill>
                    <a:srgbClr val="296BA5"/>
                  </a:solidFill>
                  <a:latin typeface="+mj-lt"/>
                  <a:ea typeface="+mj-ea"/>
                  <a:cs typeface="Segoe UI" panose="020B0502040204020203" pitchFamily="34" charset="0"/>
                </a:defRPr>
              </a:lvl1pPr>
            </a:lstStyle>
            <a:p>
              <a:pPr marL="216000" indent="-216000">
                <a:lnSpc>
                  <a:spcPct val="100000"/>
                </a:lnSpc>
                <a:spcBef>
                  <a:spcPts val="600"/>
                </a:spcBef>
                <a:buSzPct val="130000"/>
                <a:buFont typeface="Arial" panose="020B0604020202020204" pitchFamily="34" charset="0"/>
                <a:buChar char="•"/>
              </a:pPr>
              <a:r>
                <a:rPr lang="ru-RU" sz="1300" spc="-10" dirty="0" smtClean="0">
                  <a:solidFill>
                    <a:schemeClr val="bg1"/>
                  </a:solidFill>
                  <a:latin typeface="+mn-lt"/>
                </a:rPr>
                <a:t>Завод по </a:t>
              </a:r>
              <a:r>
                <a:rPr lang="ru-RU" sz="1300" spc="-10" dirty="0">
                  <a:solidFill>
                    <a:schemeClr val="bg1"/>
                  </a:solidFill>
                  <a:latin typeface="+mn-lt"/>
                </a:rPr>
                <a:t>производству </a:t>
              </a:r>
              <a:r>
                <a:rPr lang="ru-RU" sz="1300" spc="-10" dirty="0" err="1">
                  <a:solidFill>
                    <a:schemeClr val="bg1"/>
                  </a:solidFill>
                  <a:latin typeface="+mn-lt"/>
                </a:rPr>
                <a:t>инфузионных</a:t>
              </a:r>
              <a:r>
                <a:rPr lang="ru-RU" sz="1300" spc="-10" dirty="0">
                  <a:solidFill>
                    <a:schemeClr val="bg1"/>
                  </a:solidFill>
                  <a:latin typeface="+mn-lt"/>
                </a:rPr>
                <a:t> растворов, а также парентерального питания согласно требованиям </a:t>
              </a:r>
              <a:r>
                <a:rPr lang="ru-RU" sz="1300" spc="-10" dirty="0" smtClean="0">
                  <a:solidFill>
                    <a:schemeClr val="bg1"/>
                  </a:solidFill>
                  <a:latin typeface="+mn-lt"/>
                </a:rPr>
                <a:t>GMP</a:t>
              </a:r>
              <a:endParaRPr lang="ru-RU" sz="1300" spc="-10" dirty="0">
                <a:solidFill>
                  <a:schemeClr val="bg1"/>
                </a:solidFill>
                <a:latin typeface="+mn-lt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600"/>
                </a:spcBef>
                <a:buSzPct val="130000"/>
                <a:buFont typeface="Arial" panose="020B0604020202020204" pitchFamily="34" charset="0"/>
                <a:buChar char="•"/>
              </a:pPr>
              <a:r>
                <a:rPr lang="ru-RU" sz="1300" spc="-10" dirty="0">
                  <a:solidFill>
                    <a:schemeClr val="bg1"/>
                  </a:solidFill>
                  <a:latin typeface="+mn-lt"/>
                </a:rPr>
                <a:t>В рамках </a:t>
              </a:r>
              <a:r>
                <a:rPr lang="ru-RU" sz="1300" spc="-10" dirty="0" smtClean="0">
                  <a:solidFill>
                    <a:schemeClr val="bg1"/>
                  </a:solidFill>
                  <a:latin typeface="+mn-lt"/>
                </a:rPr>
                <a:t>проекта созданы 4 </a:t>
              </a:r>
              <a:r>
                <a:rPr lang="ru-RU" sz="1300" spc="-10" dirty="0">
                  <a:solidFill>
                    <a:schemeClr val="bg1"/>
                  </a:solidFill>
                  <a:latin typeface="+mn-lt"/>
                </a:rPr>
                <a:t>независимые промышленные </a:t>
              </a:r>
              <a:r>
                <a:rPr lang="ru-RU" sz="1300" spc="-10" dirty="0" smtClean="0">
                  <a:solidFill>
                    <a:schemeClr val="bg1"/>
                  </a:solidFill>
                  <a:latin typeface="+mn-lt"/>
                </a:rPr>
                <a:t>линии, полнофункциональный </a:t>
              </a:r>
              <a:r>
                <a:rPr lang="ru-RU" sz="1300" spc="-10" dirty="0">
                  <a:solidFill>
                    <a:schemeClr val="bg1"/>
                  </a:solidFill>
                  <a:latin typeface="+mn-lt"/>
                </a:rPr>
                <a:t>лабораторный </a:t>
              </a:r>
              <a:r>
                <a:rPr lang="ru-RU" sz="1300" spc="-10" dirty="0" smtClean="0">
                  <a:solidFill>
                    <a:schemeClr val="bg1"/>
                  </a:solidFill>
                  <a:latin typeface="+mn-lt"/>
                </a:rPr>
                <a:t>комплекс, складской комплекс</a:t>
              </a:r>
              <a:endParaRPr lang="ru-RU" sz="1300" spc="-1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0C72AA31-D7D9-5347-9D9B-F9C8E78C3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3044" y="242454"/>
            <a:ext cx="470077" cy="366405"/>
          </a:xfrm>
          <a:prstGeom prst="rect">
            <a:avLst/>
          </a:prstGeom>
        </p:spPr>
      </p:pic>
      <p:sp>
        <p:nvSpPr>
          <p:cNvPr id="2" name="Заголовок 4"/>
          <p:cNvSpPr txBox="1">
            <a:spLocks/>
          </p:cNvSpPr>
          <p:nvPr/>
        </p:nvSpPr>
        <p:spPr>
          <a:xfrm>
            <a:off x="245571" y="242454"/>
            <a:ext cx="7067550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defTabSz="861560">
              <a:lnSpc>
                <a:spcPct val="90000"/>
              </a:lnSpc>
              <a:spcBef>
                <a:spcPct val="0"/>
              </a:spcBef>
              <a:buNone/>
              <a:defRPr sz="3300" b="1" i="0"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700" dirty="0"/>
              <a:t>ООО </a:t>
            </a:r>
            <a:r>
              <a:rPr lang="ru-RU" sz="2700" dirty="0" smtClean="0"/>
              <a:t>“СФЕРА-ФАРМ“</a:t>
            </a:r>
            <a:endParaRPr lang="ru-RU" sz="2700" baseline="30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5571" y="645865"/>
            <a:ext cx="6598526" cy="1900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07943">
              <a:lnSpc>
                <a:spcPct val="95000"/>
              </a:lnSpc>
              <a:spcBef>
                <a:spcPts val="600"/>
              </a:spcBef>
              <a:buClr>
                <a:srgbClr val="50B46E"/>
              </a:buClr>
              <a:buSzPct val="115000"/>
            </a:pPr>
            <a:r>
              <a:rPr lang="ru-RU" sz="1300" b="1" spc="-50" dirty="0">
                <a:solidFill>
                  <a:schemeClr val="bg1">
                    <a:lumMod val="50000"/>
                  </a:schemeClr>
                </a:solidFill>
              </a:rPr>
              <a:t>Калужская </a:t>
            </a:r>
            <a:r>
              <a:rPr lang="ru-RU" sz="1300" b="1" spc="-50" dirty="0" smtClean="0">
                <a:solidFill>
                  <a:schemeClr val="bg1">
                    <a:lumMod val="50000"/>
                  </a:schemeClr>
                </a:solidFill>
              </a:rPr>
              <a:t>область,</a:t>
            </a:r>
            <a:r>
              <a:rPr lang="en-US" sz="1300" b="1" spc="-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300" b="1" spc="-50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300" b="1" spc="-50" dirty="0">
                <a:solidFill>
                  <a:schemeClr val="bg1">
                    <a:lumMod val="50000"/>
                  </a:schemeClr>
                </a:solidFill>
              </a:rPr>
              <a:t>районе д. </a:t>
            </a:r>
            <a:r>
              <a:rPr lang="ru-RU" sz="1300" b="1" spc="-50" dirty="0" smtClean="0">
                <a:solidFill>
                  <a:schemeClr val="bg1">
                    <a:lumMod val="50000"/>
                  </a:schemeClr>
                </a:solidFill>
              </a:rPr>
              <a:t>Добрино</a:t>
            </a:r>
            <a:r>
              <a:rPr lang="en-US" sz="1300" b="1" spc="-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300" b="1" spc="-5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300" b="1" spc="-50" dirty="0" smtClean="0">
                <a:solidFill>
                  <a:schemeClr val="bg1">
                    <a:lumMod val="50000"/>
                  </a:schemeClr>
                </a:solidFill>
              </a:rPr>
              <a:t>|  </a:t>
            </a:r>
            <a:r>
              <a:rPr lang="ru-RU" sz="1300" b="1" spc="-5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300" b="1" spc="-50" dirty="0" smtClean="0">
                <a:solidFill>
                  <a:srgbClr val="50B46E"/>
                </a:solidFill>
              </a:rPr>
              <a:t>https</a:t>
            </a:r>
            <a:r>
              <a:rPr lang="en-US" sz="1300" b="1" spc="-50" dirty="0">
                <a:solidFill>
                  <a:srgbClr val="50B46E"/>
                </a:solidFill>
              </a:rPr>
              <a:t>://</a:t>
            </a:r>
            <a:r>
              <a:rPr lang="en-US" sz="1300" b="1" spc="-50" dirty="0" smtClean="0">
                <a:solidFill>
                  <a:srgbClr val="50B46E"/>
                </a:solidFill>
              </a:rPr>
              <a:t>sphera-pharma.com</a:t>
            </a:r>
            <a:endParaRPr lang="ru-RU" sz="1300" b="1" spc="-50" dirty="0">
              <a:solidFill>
                <a:srgbClr val="50B46E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45570" y="7730907"/>
            <a:ext cx="3780000" cy="957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07943">
              <a:lnSpc>
                <a:spcPct val="90000"/>
              </a:lnSpc>
              <a:spcBef>
                <a:spcPts val="600"/>
              </a:spcBef>
              <a:buClr>
                <a:srgbClr val="50B46E"/>
              </a:buClr>
              <a:buSzPct val="115000"/>
              <a:defRPr/>
            </a:pPr>
            <a:r>
              <a:rPr lang="ru-RU" sz="1900" b="1" spc="-10" dirty="0" smtClean="0">
                <a:solidFill>
                  <a:srgbClr val="50B46E"/>
                </a:solidFill>
                <a:latin typeface="+mj-lt"/>
              </a:rPr>
              <a:t>Площадь предприятия </a:t>
            </a:r>
          </a:p>
          <a:p>
            <a:pPr marL="216000" indent="-216000" defTabSz="1007943">
              <a:lnSpc>
                <a:spcPct val="90000"/>
              </a:lnSpc>
              <a:spcBef>
                <a:spcPts val="600"/>
              </a:spcBef>
              <a:buClr>
                <a:srgbClr val="50B46E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–</a:t>
            </a:r>
            <a:r>
              <a:rPr lang="en-US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spc="-10" dirty="0"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sz="1300" b="1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га</a:t>
            </a:r>
            <a:br>
              <a:rPr lang="ru-RU" sz="1300" b="1" spc="-1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(право </a:t>
            </a:r>
            <a:r>
              <a:rPr lang="ru-RU" sz="1300" spc="-10" dirty="0">
                <a:ea typeface="Tahoma" panose="020B0604030504040204" pitchFamily="34" charset="0"/>
                <a:cs typeface="Tahoma" panose="020B0604030504040204" pitchFamily="34" charset="0"/>
              </a:rPr>
              <a:t>собственности</a:t>
            </a: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16000" indent="-216000" defTabSz="1007943">
              <a:lnSpc>
                <a:spcPct val="90000"/>
              </a:lnSpc>
              <a:spcBef>
                <a:spcPts val="600"/>
              </a:spcBef>
              <a:buClr>
                <a:srgbClr val="50B46E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Производственные площади –</a:t>
            </a:r>
            <a:r>
              <a:rPr lang="ru-RU" sz="1300" spc="-1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17,1 тыс. кв. м</a:t>
            </a:r>
            <a:endParaRPr lang="ru-RU" sz="1300" spc="-1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5570" y="3050362"/>
            <a:ext cx="3780000" cy="24745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07943">
              <a:lnSpc>
                <a:spcPct val="90000"/>
              </a:lnSpc>
              <a:spcBef>
                <a:spcPts val="600"/>
              </a:spcBef>
              <a:buClr>
                <a:srgbClr val="50B46E"/>
              </a:buClr>
              <a:buSzPct val="115000"/>
              <a:defRPr/>
            </a:pPr>
            <a:r>
              <a:rPr lang="ru-RU" sz="1900" b="1" spc="-10" dirty="0">
                <a:solidFill>
                  <a:srgbClr val="50B46E"/>
                </a:solidFill>
                <a:latin typeface="+mj-lt"/>
              </a:rPr>
              <a:t>Характеристики</a:t>
            </a:r>
          </a:p>
          <a:p>
            <a:pPr marL="216000" indent="-216000" defTabSz="1007943">
              <a:lnSpc>
                <a:spcPct val="90000"/>
              </a:lnSpc>
              <a:spcBef>
                <a:spcPts val="600"/>
              </a:spcBef>
              <a:buClr>
                <a:srgbClr val="50B46E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300" b="1" spc="-10" dirty="0">
                <a:ea typeface="Tahoma" panose="020B0604030504040204" pitchFamily="34" charset="0"/>
                <a:cs typeface="Tahoma" panose="020B0604030504040204" pitchFamily="34" charset="0"/>
              </a:rPr>
              <a:t>BFS-линии </a:t>
            </a:r>
            <a:r>
              <a:rPr lang="ru-RU" sz="1300" b="1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“A“ </a:t>
            </a:r>
            <a:r>
              <a:rPr lang="ru-RU" sz="1300" b="1" spc="-10" dirty="0"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300" b="1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“B“</a:t>
            </a: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300" spc="-10" dirty="0">
                <a:ea typeface="Tahoma" panose="020B0604030504040204" pitchFamily="34" charset="0"/>
                <a:cs typeface="Tahoma" panose="020B0604030504040204" pitchFamily="34" charset="0"/>
              </a:rPr>
              <a:t>розлив препаратов </a:t>
            </a: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300" spc="-10" dirty="0">
                <a:ea typeface="Tahoma" panose="020B0604030504040204" pitchFamily="34" charset="0"/>
                <a:cs typeface="Tahoma" panose="020B0604030504040204" pitchFamily="34" charset="0"/>
              </a:rPr>
              <a:t>полимерные контейнеры (изготовленные методом BFS) из медицинского </a:t>
            </a: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полипропилена</a:t>
            </a:r>
            <a:endParaRPr lang="ru-RU" sz="1300" spc="-1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6000" indent="-216000" defTabSz="1007943">
              <a:lnSpc>
                <a:spcPct val="90000"/>
              </a:lnSpc>
              <a:spcBef>
                <a:spcPts val="600"/>
              </a:spcBef>
              <a:buClr>
                <a:srgbClr val="50B46E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300" b="1" spc="-10" dirty="0">
                <a:ea typeface="Tahoma" panose="020B0604030504040204" pitchFamily="34" charset="0"/>
                <a:cs typeface="Tahoma" panose="020B0604030504040204" pitchFamily="34" charset="0"/>
              </a:rPr>
              <a:t>FFS-линия </a:t>
            </a:r>
            <a:r>
              <a:rPr lang="ru-RU" sz="1300" b="1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“С“</a:t>
            </a: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spc="-10" dirty="0">
                <a:ea typeface="Tahoma" panose="020B0604030504040204" pitchFamily="34" charset="0"/>
                <a:cs typeface="Tahoma" panose="020B0604030504040204" pitchFamily="34" charset="0"/>
              </a:rPr>
              <a:t>- розлив препаратов </a:t>
            </a: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300" spc="-10" dirty="0">
                <a:ea typeface="Tahoma" panose="020B0604030504040204" pitchFamily="34" charset="0"/>
                <a:cs typeface="Tahoma" panose="020B0604030504040204" pitchFamily="34" charset="0"/>
              </a:rPr>
              <a:t>полимерные контейнеры (изготовленные методом FFS) объемом 250, 500 и 1000 мл </a:t>
            </a: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300" spc="-10" dirty="0" err="1">
                <a:ea typeface="Tahoma" panose="020B0604030504040204" pitchFamily="34" charset="0"/>
                <a:cs typeface="Tahoma" panose="020B0604030504040204" pitchFamily="34" charset="0"/>
              </a:rPr>
              <a:t>инфузионных</a:t>
            </a:r>
            <a:r>
              <a:rPr lang="ru-RU" sz="1300" spc="-10" dirty="0">
                <a:ea typeface="Tahoma" panose="020B0604030504040204" pitchFamily="34" charset="0"/>
                <a:cs typeface="Tahoma" panose="020B0604030504040204" pitchFamily="34" charset="0"/>
              </a:rPr>
              <a:t> растворов однократного </a:t>
            </a: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применения</a:t>
            </a:r>
            <a:endParaRPr lang="ru-RU" sz="1300" spc="-1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6000" indent="-216000" defTabSz="1007943">
              <a:lnSpc>
                <a:spcPct val="90000"/>
              </a:lnSpc>
              <a:spcBef>
                <a:spcPts val="600"/>
              </a:spcBef>
              <a:buClr>
                <a:srgbClr val="50B46E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300" b="1" spc="-10" dirty="0">
                <a:ea typeface="Tahoma" panose="020B0604030504040204" pitchFamily="34" charset="0"/>
                <a:cs typeface="Tahoma" panose="020B0604030504040204" pitchFamily="34" charset="0"/>
              </a:rPr>
              <a:t>FFS-линия </a:t>
            </a:r>
            <a:r>
              <a:rPr lang="ru-RU" sz="1300" b="1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“D“</a:t>
            </a: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spc="-10" dirty="0">
                <a:ea typeface="Tahoma" panose="020B0604030504040204" pitchFamily="34" charset="0"/>
                <a:cs typeface="Tahoma" panose="020B0604030504040204" pitchFamily="34" charset="0"/>
              </a:rPr>
              <a:t>- розлив растворов </a:t>
            </a: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300" spc="-10" dirty="0">
                <a:ea typeface="Tahoma" panose="020B0604030504040204" pitchFamily="34" charset="0"/>
                <a:cs typeface="Tahoma" panose="020B0604030504040204" pitchFamily="34" charset="0"/>
              </a:rPr>
              <a:t>полимерные пакеты из многослойной барьерной пленки (тип М312</a:t>
            </a:r>
            <a:r>
              <a:rPr lang="ru-RU" sz="1300" spc="-1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300" spc="-1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245570" y="5756092"/>
            <a:ext cx="3780000" cy="1743609"/>
            <a:chOff x="245570" y="5213470"/>
            <a:chExt cx="3780000" cy="174360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245570" y="5213470"/>
              <a:ext cx="3780000" cy="2630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007943">
                <a:lnSpc>
                  <a:spcPct val="90000"/>
                </a:lnSpc>
                <a:spcBef>
                  <a:spcPts val="600"/>
                </a:spcBef>
                <a:buClr>
                  <a:srgbClr val="50B46E"/>
                </a:buClr>
                <a:buSzPct val="115000"/>
                <a:defRPr/>
              </a:pPr>
              <a:r>
                <a:rPr lang="ru-RU" sz="1900" b="1" spc="-10" dirty="0" smtClean="0">
                  <a:solidFill>
                    <a:srgbClr val="50B46E"/>
                  </a:solidFill>
                  <a:latin typeface="+mj-lt"/>
                </a:rPr>
                <a:t>Паспортная мощность</a:t>
              </a:r>
              <a:endParaRPr lang="ru-RU" sz="1900" b="1" spc="-10" dirty="0">
                <a:solidFill>
                  <a:srgbClr val="50B46E"/>
                </a:solidFill>
                <a:latin typeface="+mj-lt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45570" y="5576322"/>
              <a:ext cx="3780000" cy="138075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50B46E"/>
              </a:solidFill>
            </a:ln>
            <a:effectLst>
              <a:outerShdw blurRad="266700" dist="1143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lnSpc>
                  <a:spcPct val="90000"/>
                </a:lnSpc>
                <a:spcBef>
                  <a:spcPts val="700"/>
                </a:spcBef>
              </a:pPr>
              <a:endParaRPr lang="ru-RU" sz="1600" spc="-10">
                <a:solidFill>
                  <a:prstClr val="white"/>
                </a:solidFill>
                <a:latin typeface="Pragmatica Light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015261" y="5983778"/>
              <a:ext cx="848309" cy="19005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1007943">
                <a:lnSpc>
                  <a:spcPct val="95000"/>
                </a:lnSpc>
                <a:spcBef>
                  <a:spcPts val="700"/>
                </a:spcBef>
                <a:buClr>
                  <a:srgbClr val="50B46E"/>
                </a:buClr>
                <a:buSzPct val="115000"/>
                <a:defRPr/>
              </a:pPr>
              <a:r>
                <a:rPr lang="ru-RU" sz="1300" b="1" spc="-10" dirty="0">
                  <a:ea typeface="Tahoma" panose="020B0604030504040204" pitchFamily="34" charset="0"/>
                  <a:cs typeface="Tahoma" panose="020B0604030504040204" pitchFamily="34" charset="0"/>
                </a:rPr>
                <a:t>д</a:t>
              </a:r>
              <a:r>
                <a:rPr lang="ru-RU" sz="1300" b="1" spc="-10" dirty="0" smtClean="0">
                  <a:ea typeface="Tahoma" panose="020B0604030504040204" pitchFamily="34" charset="0"/>
                  <a:cs typeface="Tahoma" panose="020B0604030504040204" pitchFamily="34" charset="0"/>
                </a:rPr>
                <a:t>о 20,4 млн</a:t>
              </a:r>
              <a:endParaRPr lang="ru-RU" sz="1300" b="1" spc="-1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07570" y="5983778"/>
              <a:ext cx="2800711" cy="1900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007943">
                <a:lnSpc>
                  <a:spcPct val="95000"/>
                </a:lnSpc>
                <a:spcBef>
                  <a:spcPts val="700"/>
                </a:spcBef>
                <a:buClr>
                  <a:srgbClr val="50B46E"/>
                </a:buClr>
                <a:buSzPct val="115000"/>
                <a:defRPr/>
              </a:pPr>
              <a:r>
                <a:rPr lang="ru-RU" sz="1300" spc="-10" dirty="0" smtClean="0">
                  <a:ea typeface="Tahoma" panose="020B0604030504040204" pitchFamily="34" charset="0"/>
                  <a:cs typeface="Tahoma" panose="020B0604030504040204" pitchFamily="34" charset="0"/>
                </a:rPr>
                <a:t>Пластиковые бутылки </a:t>
              </a:r>
              <a:r>
                <a:rPr lang="ru-RU" sz="1300" spc="-10" dirty="0">
                  <a:ea typeface="Tahoma" panose="020B0604030504040204" pitchFamily="34" charset="0"/>
                  <a:cs typeface="Tahoma" panose="020B0604030504040204" pitchFamily="34" charset="0"/>
                </a:rPr>
                <a:t>(250, 500 мл</a:t>
              </a:r>
              <a:r>
                <a:rPr lang="ru-RU" sz="1300" spc="-10" dirty="0" smtClean="0"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ru-RU" sz="1300" spc="-1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407570" y="6240595"/>
              <a:ext cx="3456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07570" y="6564177"/>
              <a:ext cx="34560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рямоугольник 73"/>
            <p:cNvSpPr/>
            <p:nvPr/>
          </p:nvSpPr>
          <p:spPr>
            <a:xfrm>
              <a:off x="407570" y="5712406"/>
              <a:ext cx="2800711" cy="2046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007943">
                <a:lnSpc>
                  <a:spcPct val="95000"/>
                </a:lnSpc>
                <a:spcBef>
                  <a:spcPts val="700"/>
                </a:spcBef>
                <a:buClr>
                  <a:srgbClr val="50B46E"/>
                </a:buClr>
                <a:buSzPct val="115000"/>
                <a:defRPr/>
              </a:pPr>
              <a:r>
                <a:rPr lang="ru-RU" sz="1400" spc="-1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Производство препаратов в год</a:t>
              </a:r>
              <a:endParaRPr lang="ru-RU" sz="1400" spc="-10" dirty="0">
                <a:solidFill>
                  <a:schemeClr val="bg1">
                    <a:lumMod val="5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407570" y="6307360"/>
              <a:ext cx="2800711" cy="1900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007943">
                <a:lnSpc>
                  <a:spcPct val="95000"/>
                </a:lnSpc>
                <a:spcBef>
                  <a:spcPts val="700"/>
                </a:spcBef>
                <a:buClr>
                  <a:srgbClr val="50B46E"/>
                </a:buClr>
                <a:buSzPct val="115000"/>
                <a:defRPr/>
              </a:pPr>
              <a:r>
                <a:rPr lang="ru-RU" sz="1300" spc="-10" dirty="0" smtClean="0">
                  <a:ea typeface="Tahoma" panose="020B0604030504040204" pitchFamily="34" charset="0"/>
                  <a:cs typeface="Tahoma" panose="020B0604030504040204" pitchFamily="34" charset="0"/>
                </a:rPr>
                <a:t>Полимерные пакеты </a:t>
              </a:r>
              <a:r>
                <a:rPr lang="ru-RU" sz="1300" spc="-10" dirty="0">
                  <a:ea typeface="Tahoma" panose="020B0604030504040204" pitchFamily="34" charset="0"/>
                  <a:cs typeface="Tahoma" panose="020B0604030504040204" pitchFamily="34" charset="0"/>
                </a:rPr>
                <a:t>(500, 1000 мл) 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015261" y="6307360"/>
              <a:ext cx="848309" cy="19005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1007943">
                <a:lnSpc>
                  <a:spcPct val="95000"/>
                </a:lnSpc>
                <a:spcBef>
                  <a:spcPts val="700"/>
                </a:spcBef>
                <a:buClr>
                  <a:srgbClr val="50B46E"/>
                </a:buClr>
                <a:buSzPct val="115000"/>
                <a:defRPr/>
              </a:pPr>
              <a:r>
                <a:rPr lang="ru-RU" sz="1300" b="1" spc="-10" dirty="0">
                  <a:ea typeface="Tahoma" panose="020B0604030504040204" pitchFamily="34" charset="0"/>
                  <a:cs typeface="Tahoma" panose="020B0604030504040204" pitchFamily="34" charset="0"/>
                </a:rPr>
                <a:t>д</a:t>
              </a:r>
              <a:r>
                <a:rPr lang="ru-RU" sz="1300" b="1" spc="-10" dirty="0" smtClean="0">
                  <a:ea typeface="Tahoma" panose="020B0604030504040204" pitchFamily="34" charset="0"/>
                  <a:cs typeface="Tahoma" panose="020B0604030504040204" pitchFamily="34" charset="0"/>
                </a:rPr>
                <a:t>о 16,0 млн</a:t>
              </a:r>
              <a:endParaRPr lang="ru-RU" sz="1300" b="1" spc="-1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407570" y="6630943"/>
              <a:ext cx="2800711" cy="19005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007943">
                <a:lnSpc>
                  <a:spcPct val="95000"/>
                </a:lnSpc>
                <a:spcBef>
                  <a:spcPts val="700"/>
                </a:spcBef>
                <a:buClr>
                  <a:srgbClr val="50B46E"/>
                </a:buClr>
                <a:buSzPct val="115000"/>
                <a:defRPr/>
              </a:pPr>
              <a:r>
                <a:rPr lang="ru-RU" sz="1300" spc="-10" dirty="0" smtClean="0">
                  <a:ea typeface="Tahoma" panose="020B0604030504040204" pitchFamily="34" charset="0"/>
                  <a:cs typeface="Tahoma" panose="020B0604030504040204" pitchFamily="34" charset="0"/>
                </a:rPr>
                <a:t>Полимерные пакеты </a:t>
              </a:r>
              <a:r>
                <a:rPr lang="ru-RU" sz="1300" spc="-10" dirty="0"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ru-RU" sz="1300" spc="-10" dirty="0" smtClean="0">
                  <a:ea typeface="Tahoma" panose="020B0604030504040204" pitchFamily="34" charset="0"/>
                  <a:cs typeface="Tahoma" panose="020B0604030504040204" pitchFamily="34" charset="0"/>
                </a:rPr>
                <a:t>2 000 </a:t>
              </a:r>
              <a:r>
                <a:rPr lang="ru-RU" sz="1300" spc="-10" dirty="0">
                  <a:ea typeface="Tahoma" panose="020B0604030504040204" pitchFamily="34" charset="0"/>
                  <a:cs typeface="Tahoma" panose="020B0604030504040204" pitchFamily="34" charset="0"/>
                </a:rPr>
                <a:t>мл) </a:t>
              </a: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3100540" y="6630943"/>
              <a:ext cx="763030" cy="19005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1007943">
                <a:lnSpc>
                  <a:spcPct val="95000"/>
                </a:lnSpc>
                <a:spcBef>
                  <a:spcPts val="700"/>
                </a:spcBef>
                <a:buClr>
                  <a:srgbClr val="50B46E"/>
                </a:buClr>
                <a:buSzPct val="115000"/>
                <a:defRPr/>
              </a:pPr>
              <a:r>
                <a:rPr lang="ru-RU" sz="1300" b="1" spc="-10" dirty="0" smtClean="0">
                  <a:ea typeface="Tahoma" panose="020B0604030504040204" pitchFamily="34" charset="0"/>
                  <a:cs typeface="Tahoma" panose="020B0604030504040204" pitchFamily="34" charset="0"/>
                </a:rPr>
                <a:t>до 4,4 млн</a:t>
              </a:r>
              <a:endParaRPr lang="ru-RU" sz="1300" b="1" spc="-1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4339770" y="3050362"/>
            <a:ext cx="2973600" cy="263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07943">
              <a:lnSpc>
                <a:spcPct val="90000"/>
              </a:lnSpc>
              <a:spcBef>
                <a:spcPts val="600"/>
              </a:spcBef>
              <a:buClr>
                <a:srgbClr val="50B46E"/>
              </a:buClr>
              <a:buSzPct val="115000"/>
              <a:defRPr/>
            </a:pPr>
            <a:r>
              <a:rPr lang="ru-RU" sz="1900" b="1" spc="-10" dirty="0">
                <a:solidFill>
                  <a:srgbClr val="50B46E"/>
                </a:solidFill>
                <a:latin typeface="+mj-lt"/>
              </a:rPr>
              <a:t>Статус бизнеса </a:t>
            </a:r>
            <a:r>
              <a:rPr lang="ru-RU" sz="1900" b="1" spc="-10" dirty="0" smtClean="0">
                <a:solidFill>
                  <a:srgbClr val="50B46E"/>
                </a:solidFill>
                <a:latin typeface="+mj-lt"/>
              </a:rPr>
              <a:t>– действующий</a:t>
            </a:r>
            <a:endParaRPr lang="ru-RU" sz="1900" b="1" spc="-10" dirty="0">
              <a:solidFill>
                <a:srgbClr val="50B46E"/>
              </a:solidFill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40771" y="3467271"/>
            <a:ext cx="2972599" cy="2891158"/>
          </a:xfrm>
          <a:prstGeom prst="rect">
            <a:avLst/>
          </a:prstGeom>
          <a:solidFill>
            <a:srgbClr val="50B46E"/>
          </a:solidFill>
        </p:spPr>
        <p:txBody>
          <a:bodyPr wrap="square" lIns="108000" tIns="54000" rIns="54000" bIns="54000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ru-RU" sz="1900" b="1" spc="-1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59070" y="3590565"/>
            <a:ext cx="2736000" cy="2701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16000" indent="-216000" defTabSz="1007943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300" b="1" spc="-2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Завод </a:t>
            </a:r>
            <a:r>
              <a:rPr lang="ru-RU" sz="1300" b="1" spc="-2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введен в </a:t>
            </a:r>
            <a:r>
              <a:rPr lang="ru-RU" sz="1300" b="1" spc="-2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эксплуатацию</a:t>
            </a:r>
            <a:r>
              <a:rPr lang="en-US" sz="1300" b="1" spc="-2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300" b="1" spc="-20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6000" indent="-216000" defTabSz="1007943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300" b="1" spc="-2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Оформлена</a:t>
            </a:r>
            <a:r>
              <a:rPr lang="en-US" sz="1300" b="1" spc="-2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spc="-2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исходно-разрешительная </a:t>
            </a:r>
            <a:r>
              <a:rPr lang="ru-RU" sz="1300" b="1" spc="-2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документация</a:t>
            </a:r>
            <a:endParaRPr lang="ru-RU" sz="1300" b="1" spc="-20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6000" indent="-216000" defTabSz="1007943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300" b="1" spc="-2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300" b="1" spc="-2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олучены разрешительные документы для </a:t>
            </a:r>
            <a:r>
              <a:rPr lang="ru-RU" sz="1300" b="1" spc="-2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выпуска продукции в гражданский </a:t>
            </a:r>
            <a:r>
              <a:rPr lang="ru-RU" sz="1300" b="1" spc="-2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оборот</a:t>
            </a:r>
          </a:p>
          <a:p>
            <a:pPr marL="216000" indent="-216000" defTabSz="1007943">
              <a:lnSpc>
                <a:spcPct val="95000"/>
              </a:lnSpc>
              <a:spcBef>
                <a:spcPts val="600"/>
              </a:spcBef>
              <a:buClr>
                <a:schemeClr val="bg1"/>
              </a:buClr>
              <a:buSzPct val="115000"/>
              <a:buFont typeface="DIN Pro Regular" panose="020B0504020101020102" charset="0"/>
              <a:buChar char="•"/>
              <a:defRPr/>
            </a:pPr>
            <a:r>
              <a:rPr lang="ru-RU" sz="1300" b="1" spc="-2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Компания завершила процедуру лицензирования завода по производству </a:t>
            </a:r>
            <a:r>
              <a:rPr lang="ru-RU" sz="1300" b="1" spc="-2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инфузионных</a:t>
            </a:r>
            <a:r>
              <a:rPr lang="ru-RU" sz="1300" b="1" spc="-2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растворов, растворов для </a:t>
            </a:r>
            <a:r>
              <a:rPr lang="ru-RU" sz="1300" b="1" spc="-2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перитонеального</a:t>
            </a:r>
            <a:r>
              <a:rPr lang="ru-RU" sz="1300" b="1" spc="-2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диализа, соответствующего требованиям GMP</a:t>
            </a:r>
          </a:p>
        </p:txBody>
      </p:sp>
      <p:pic>
        <p:nvPicPr>
          <p:cNvPr id="88" name="Picture 2" descr="http://www.sphera-pharma.com/wp-content/uploads/2017/10/zavod.jpg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r="21172"/>
          <a:stretch/>
        </p:blipFill>
        <p:spPr bwMode="auto">
          <a:xfrm>
            <a:off x="4338770" y="6557555"/>
            <a:ext cx="2973600" cy="21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45571" y="242454"/>
            <a:ext cx="7066800" cy="373949"/>
            <a:chOff x="245571" y="242454"/>
            <a:chExt cx="7067550" cy="37394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0C72AA31-D7D9-5347-9D9B-F9C8E78C3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843044" y="242454"/>
              <a:ext cx="470077" cy="366405"/>
            </a:xfrm>
            <a:prstGeom prst="rect">
              <a:avLst/>
            </a:prstGeom>
          </p:spPr>
        </p:pic>
        <p:sp>
          <p:nvSpPr>
            <p:cNvPr id="24" name="Заголовок 4"/>
            <p:cNvSpPr txBox="1">
              <a:spLocks/>
            </p:cNvSpPr>
            <p:nvPr/>
          </p:nvSpPr>
          <p:spPr>
            <a:xfrm>
              <a:off x="245571" y="242454"/>
              <a:ext cx="7067550" cy="3739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defTabSz="861560">
                <a:lnSpc>
                  <a:spcPct val="90000"/>
                </a:lnSpc>
                <a:spcBef>
                  <a:spcPct val="0"/>
                </a:spcBef>
                <a:buNone/>
                <a:defRPr sz="3300" b="1" i="0">
                  <a:latin typeface="+mj-lt"/>
                  <a:ea typeface="+mj-ea"/>
                  <a:cs typeface="Segoe UI" panose="020B0502040204020203" pitchFamily="34" charset="0"/>
                </a:defRPr>
              </a:lvl1pPr>
            </a:lstStyle>
            <a:p>
              <a:r>
                <a:rPr lang="ru-RU" sz="2700" dirty="0"/>
                <a:t>Производственно-складской корпус</a:t>
              </a:r>
            </a:p>
          </p:txBody>
        </p:sp>
      </p:grpSp>
      <p:pic>
        <p:nvPicPr>
          <p:cNvPr id="42" name="Рисунок 41"/>
          <p:cNvPicPr preferRelativeResize="0">
            <a:picLocks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95"/>
          <a:stretch/>
        </p:blipFill>
        <p:spPr>
          <a:xfrm>
            <a:off x="3863417" y="1178964"/>
            <a:ext cx="3211200" cy="2034000"/>
          </a:xfrm>
          <a:prstGeom prst="rect">
            <a:avLst/>
          </a:prstGeom>
        </p:spPr>
      </p:pic>
      <p:pic>
        <p:nvPicPr>
          <p:cNvPr id="43" name="Рисунок 42"/>
          <p:cNvPicPr preferRelativeResize="0"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95"/>
          <a:stretch/>
        </p:blipFill>
        <p:spPr>
          <a:xfrm>
            <a:off x="485057" y="1178964"/>
            <a:ext cx="3211200" cy="2034000"/>
          </a:xfrm>
          <a:prstGeom prst="rect">
            <a:avLst/>
          </a:prstGeom>
        </p:spPr>
      </p:pic>
      <p:pic>
        <p:nvPicPr>
          <p:cNvPr id="44" name="Рисунок 43"/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51" b="7602"/>
          <a:stretch/>
        </p:blipFill>
        <p:spPr>
          <a:xfrm>
            <a:off x="485057" y="3361882"/>
            <a:ext cx="3211200" cy="2034000"/>
          </a:xfrm>
          <a:prstGeom prst="rect">
            <a:avLst/>
          </a:prstGeom>
        </p:spPr>
      </p:pic>
      <p:pic>
        <p:nvPicPr>
          <p:cNvPr id="45" name="Рисунок 44"/>
          <p:cNvPicPr preferRelativeResize="0"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34"/>
          <a:stretch/>
        </p:blipFill>
        <p:spPr>
          <a:xfrm>
            <a:off x="3863417" y="3361882"/>
            <a:ext cx="3211200" cy="2034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2086" y="7591183"/>
            <a:ext cx="7070400" cy="229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09523">
              <a:spcAft>
                <a:spcPts val="400"/>
              </a:spcAft>
            </a:pPr>
            <a:r>
              <a:rPr lang="ru-RU" sz="848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Информация по указанному лоту и справочные материалы подготовлены с целью представить потенциальным инвесторам, </a:t>
            </a: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заинтересованным</a:t>
            </a:r>
            <a:b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 </a:t>
            </a:r>
            <a:r>
              <a:rPr lang="ru-RU" sz="848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приобретении </a:t>
            </a: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лота, справочную </a:t>
            </a:r>
            <a:r>
              <a:rPr lang="ru-RU" sz="848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информацию об </a:t>
            </a: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активе. </a:t>
            </a:r>
            <a:r>
              <a:rPr lang="ru-RU" sz="848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Настоящим ВЭБ.РФ уведомляет об </a:t>
            </a: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исключительно</a:t>
            </a:r>
            <a:r>
              <a:rPr lang="en-US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информационном </a:t>
            </a:r>
            <a:r>
              <a:rPr lang="ru-RU" sz="848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характере размещенных информационных материалов и о том, что данная информация, а также порядок взаимодействия с потенциальными инвесторами может быть изменена в любой момент времени в одностороннем порядке по решению </a:t>
            </a: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ВЭБ.РФ.</a:t>
            </a:r>
            <a:endParaRPr lang="ru-RU" sz="848" spc="-13" dirty="0">
              <a:solidFill>
                <a:schemeClr val="tx1">
                  <a:lumMod val="50000"/>
                  <a:lumOff val="50000"/>
                </a:schemeClr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defTabSz="609523">
              <a:spcAft>
                <a:spcPts val="400"/>
              </a:spcAft>
            </a:pPr>
            <a:r>
              <a:rPr lang="ru-RU" sz="848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Потенциальные инвесторы признают, что они самостоятельно принимают решение по обращению в ВЭБ.РФ касательно размещенного предложения, исходя из самостоятельной оценки экономической целесообразности, а также связанных с лотом экономических, юридических и иных рисков. Потенциальные инвесторы не вправе предъявлять к </a:t>
            </a: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ВЭБ.РФ</a:t>
            </a:r>
            <a:r>
              <a:rPr lang="en-US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какие-либо </a:t>
            </a:r>
            <a:r>
              <a:rPr lang="ru-RU" sz="848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претензии или требования, вытекающие из содержания размещенных информационных материалов и процедуры обращения, описанной в них.</a:t>
            </a:r>
          </a:p>
          <a:p>
            <a:pPr defTabSz="609523">
              <a:spcAft>
                <a:spcPts val="400"/>
              </a:spcAft>
            </a:pP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ВЭБ.РФ</a:t>
            </a:r>
            <a:r>
              <a:rPr lang="en-US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не несет ответственности </a:t>
            </a:r>
            <a:r>
              <a:rPr lang="ru-RU" sz="848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перед потенциальными инвесторами за решения, принятые ими, независимо от того, в какой степени такие решения учитывают информацию, предоставленную в размещенных информационных материалах или иных документах и информации, предоставленной им в рамках последующих ответов на запросы.</a:t>
            </a:r>
          </a:p>
          <a:p>
            <a:pPr defTabSz="609523">
              <a:spcAft>
                <a:spcPts val="400"/>
              </a:spcAft>
            </a:pP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ВЭБ.РФ сохраняет за </a:t>
            </a:r>
            <a:r>
              <a:rPr lang="ru-RU" sz="848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собой право отказаться от реализации лота в соответствии с его структурой, изменить сроки и/или условия </a:t>
            </a: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взаимодействия</a:t>
            </a:r>
            <a:b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</a:b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 </a:t>
            </a:r>
            <a:r>
              <a:rPr lang="ru-RU" sz="848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любое время. При этом они не обязаны указывать причину такого отказа или изменений. Такие действия </a:t>
            </a: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ВЭБ.РФ не </a:t>
            </a:r>
            <a:r>
              <a:rPr lang="ru-RU" sz="848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могут рассматриваться как недобросовестные в контексте статьи 434.1 Гражданского кодекса Российской Федерации.</a:t>
            </a:r>
          </a:p>
          <a:p>
            <a:pPr defTabSz="609523">
              <a:spcAft>
                <a:spcPts val="400"/>
              </a:spcAft>
            </a:pPr>
            <a:r>
              <a:rPr lang="ru-RU" sz="848" spc="-13" dirty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Потенциальные инвесторы не должны истолковывать содержание размещенных информационных материалов, равно как и любую предшествующую или последующую информацию как консультации юридического, делового, бухгалтерского, налогового или иного характера</a:t>
            </a:r>
            <a:r>
              <a:rPr lang="ru-RU" sz="848" spc="-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.</a:t>
            </a:r>
            <a:endParaRPr lang="ru-RU" sz="848" spc="-13" dirty="0">
              <a:solidFill>
                <a:schemeClr val="tx1">
                  <a:lumMod val="50000"/>
                  <a:lumOff val="50000"/>
                </a:schemeClr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716D26E-77EF-1745-94A6-AC35313CC933}"/>
              </a:ext>
            </a:extLst>
          </p:cNvPr>
          <p:cNvCxnSpPr>
            <a:cxnSpLocks/>
          </p:cNvCxnSpPr>
          <p:nvPr/>
        </p:nvCxnSpPr>
        <p:spPr>
          <a:xfrm>
            <a:off x="282086" y="7395263"/>
            <a:ext cx="7070400" cy="0"/>
          </a:xfrm>
          <a:prstGeom prst="line">
            <a:avLst/>
          </a:prstGeom>
          <a:ln w="12700">
            <a:solidFill>
              <a:srgbClr val="50B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4"/>
          <p:cNvSpPr txBox="1">
            <a:spLocks/>
          </p:cNvSpPr>
          <p:nvPr/>
        </p:nvSpPr>
        <p:spPr>
          <a:xfrm>
            <a:off x="245571" y="5628741"/>
            <a:ext cx="326572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defTabSz="861560">
              <a:lnSpc>
                <a:spcPct val="90000"/>
              </a:lnSpc>
              <a:spcBef>
                <a:spcPct val="0"/>
              </a:spcBef>
              <a:buNone/>
              <a:defRPr sz="3300" b="1" i="0">
                <a:latin typeface="+mj-lt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800" dirty="0"/>
              <a:t>Контактная информация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77" y="6173448"/>
            <a:ext cx="349688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buClr>
                <a:srgbClr val="296BA5"/>
              </a:buClr>
              <a:buSzPct val="130000"/>
            </a:pPr>
            <a:r>
              <a:rPr lang="ru-RU" sz="1300" b="1" spc="-40" dirty="0">
                <a:solidFill>
                  <a:srgbClr val="000000"/>
                </a:solidFill>
              </a:rPr>
              <a:t>ВЭБ.РФ</a:t>
            </a:r>
          </a:p>
          <a:p>
            <a:pPr>
              <a:spcBef>
                <a:spcPts val="600"/>
              </a:spcBef>
              <a:buClr>
                <a:srgbClr val="296BA5"/>
              </a:buClr>
              <a:buSzPct val="130000"/>
            </a:pPr>
            <a:r>
              <a:rPr lang="ru-RU" sz="1300" spc="-40" dirty="0" smtClean="0">
                <a:solidFill>
                  <a:srgbClr val="000000"/>
                </a:solidFill>
              </a:rPr>
              <a:t>Фактический адрес: 125009</a:t>
            </a:r>
            <a:r>
              <a:rPr lang="ru-RU" sz="1300" spc="-40" dirty="0">
                <a:solidFill>
                  <a:srgbClr val="000000"/>
                </a:solidFill>
              </a:rPr>
              <a:t>, Россия, Москва, </a:t>
            </a:r>
            <a:r>
              <a:rPr lang="ru-RU" sz="1300" spc="-40" dirty="0" smtClean="0">
                <a:solidFill>
                  <a:srgbClr val="000000"/>
                </a:solidFill>
              </a:rPr>
              <a:t/>
            </a:r>
            <a:br>
              <a:rPr lang="ru-RU" sz="1300" spc="-40" dirty="0" smtClean="0">
                <a:solidFill>
                  <a:srgbClr val="000000"/>
                </a:solidFill>
              </a:rPr>
            </a:br>
            <a:r>
              <a:rPr lang="ru-RU" sz="1300" spc="-40" dirty="0" smtClean="0">
                <a:solidFill>
                  <a:srgbClr val="000000"/>
                </a:solidFill>
              </a:rPr>
              <a:t>ул</a:t>
            </a:r>
            <a:r>
              <a:rPr lang="ru-RU" sz="1300" spc="-40" dirty="0">
                <a:solidFill>
                  <a:srgbClr val="000000"/>
                </a:solidFill>
              </a:rPr>
              <a:t>. Воздвиженка, </a:t>
            </a:r>
            <a:r>
              <a:rPr lang="ru-RU" sz="1300" spc="-40" dirty="0" smtClean="0">
                <a:solidFill>
                  <a:srgbClr val="000000"/>
                </a:solidFill>
              </a:rPr>
              <a:t>д.10</a:t>
            </a:r>
            <a:endParaRPr lang="ru-RU" sz="1300" spc="-4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>
            <a:hlinkClick r:id="rId7"/>
          </p:cNvPr>
          <p:cNvSpPr/>
          <p:nvPr/>
        </p:nvSpPr>
        <p:spPr>
          <a:xfrm>
            <a:off x="282086" y="6992899"/>
            <a:ext cx="2330869" cy="383973"/>
          </a:xfrm>
          <a:prstGeom prst="rect">
            <a:avLst/>
          </a:prstGeom>
          <a:solidFill>
            <a:srgbClr val="50B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700" b="1" dirty="0" smtClean="0">
                <a:solidFill>
                  <a:srgbClr val="FFFFFF"/>
                </a:solidFill>
              </a:rPr>
              <a:t>Assets@veb.ru </a:t>
            </a:r>
            <a:endParaRPr lang="en-US" sz="1700" b="1" dirty="0">
              <a:solidFill>
                <a:srgbClr val="FFFFFF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716D26E-77EF-1745-94A6-AC35313CC933}"/>
              </a:ext>
            </a:extLst>
          </p:cNvPr>
          <p:cNvCxnSpPr>
            <a:cxnSpLocks/>
          </p:cNvCxnSpPr>
          <p:nvPr/>
        </p:nvCxnSpPr>
        <p:spPr>
          <a:xfrm>
            <a:off x="241971" y="5617364"/>
            <a:ext cx="7070400" cy="0"/>
          </a:xfrm>
          <a:prstGeom prst="line">
            <a:avLst/>
          </a:prstGeom>
          <a:ln w="12700">
            <a:solidFill>
              <a:srgbClr val="50B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9591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43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4&quot;&gt;&lt;elem m_fUsage=&quot;2.56230860219463441041E+00&quot;&gt;&lt;m_msothmcolidx val=&quot;0&quot;/&gt;&lt;m_rgb r=&quot;E8&quot; g=&quot;EB&quot; b=&quot;F0&quot;/&gt;&lt;/elem&gt;&lt;elem m_fUsage=&quot;1.04352048900000027309E+00&quot;&gt;&lt;m_msothmcolidx val=&quot;0&quot;/&gt;&lt;m_rgb r=&quot;99&quot; g=&quot;C1&quot; b=&quot;E6&quot;/&gt;&lt;/elem&gt;&lt;elem m_fUsage=&quot;8.10000000000000053291E-01&quot;&gt;&lt;m_msothmcolidx val=&quot;0&quot;/&gt;&lt;m_rgb r=&quot;D8&quot; g=&quot;E8&quot; b=&quot;F5&quot;/&gt;&lt;/elem&gt;&lt;elem m_fUsage=&quot;7.96105646460617544236E-01&quot;&gt;&lt;m_msothmcolidx val=&quot;0&quot;/&gt;&lt;m_rgb r=&quot;20&quot; g=&quot;B2&quot; b=&quot;AA&quot;/&gt;&lt;/elem&gt;&lt;elem m_fUsage=&quot;7.29000000000000092371E-01&quot;&gt;&lt;m_msothmcolidx val=&quot;0&quot;/&gt;&lt;m_rgb r=&quot;C1&quot; g=&quot;DA&quot; b=&quot;F0&quot;/&gt;&lt;/elem&gt;&lt;elem m_fUsage=&quot;6.74719878197236555550E-01&quot;&gt;&lt;m_msothmcolidx val=&quot;0&quot;/&gt;&lt;m_rgb r=&quot;29&quot; g=&quot;6B&quot; b=&quot;A5&quot;/&gt;&lt;/elem&gt;&lt;elem m_fUsage=&quot;6.24826838202925172183E-01&quot;&gt;&lt;m_msothmcolidx val=&quot;0&quot;/&gt;&lt;m_rgb r=&quot;A0&quot; g=&quot;AF&quot; b=&quot;C2&quot;/&gt;&lt;/elem&gt;&lt;elem m_fUsage=&quot;5.80491755234722184298E-01&quot;&gt;&lt;m_msothmcolidx val=&quot;0&quot;/&gt;&lt;m_rgb r=&quot;29&quot; g=&quot;6B&quot; b=&quot;A6&quot;/&gt;&lt;/elem&gt;&lt;elem m_fUsage=&quot;5.31441000000000163261E-01&quot;&gt;&lt;m_msothmcolidx val=&quot;0&quot;/&gt;&lt;m_rgb r=&quot;EA&quot; g=&quot;EA&quot; b=&quot;EA&quot;/&gt;&lt;/elem&gt;&lt;elem m_fUsage=&quot;4.78296900000000135833E-01&quot;&gt;&lt;m_msothmcolidx val=&quot;0&quot;/&gt;&lt;m_rgb r=&quot;D8&quot; g=&quot;D8&quot; b=&quot;D8&quot;/&gt;&lt;/elem&gt;&lt;elem m_fUsage=&quot;4.30467210000000155556E-01&quot;&gt;&lt;m_msothmcolidx val=&quot;0&quot;/&gt;&lt;m_rgb r=&quot;D6&quot; g=&quot;D6&quot; b=&quot;D6&quot;/&gt;&lt;/elem&gt;&lt;elem m_fUsage=&quot;2.53799479599542521235E-01&quot;&gt;&lt;m_msothmcolidx val=&quot;0&quot;/&gt;&lt;m_rgb r=&quot;76&quot; g=&quot;E7&quot; b=&quot;E1&quot;/&gt;&lt;/elem&gt;&lt;elem m_fUsage=&quot;1.21576654590569363523E-01&quot;&gt;&lt;m_msothmcolidx val=&quot;0&quot;/&gt;&lt;m_rgb r=&quot;FD&quot; g=&quot;D8&quot; b=&quot;AA&quot;/&gt;&lt;/elem&gt;&lt;elem m_fUsage=&quot;1.19532535579157703221E-01&quot;&gt;&lt;m_msothmcolidx val=&quot;0&quot;/&gt;&lt;m_rgb r=&quot;CD&quot; g=&quot;F5&quot; b=&quot;F3&quot;/&gt;&lt;/elem&gt;&lt;elem m_fUsage=&quot;9.94320951691580329213E-02&quot;&gt;&lt;m_msothmcolidx val=&quot;0&quot;/&gt;&lt;m_rgb r=&quot;BC&quot; g=&quot;EA&quot; b=&quot;E7&quot;/&gt;&lt;/elem&gt;&lt;elem m_fUsage=&quot;7.97664430768725701837E-02&quot;&gt;&lt;m_msothmcolidx val=&quot;0&quot;/&gt;&lt;m_rgb r=&quot;25&quot; g=&quot;CD&quot; b=&quot;C5&quot;/&gt;&lt;/elem&gt;&lt;elem m_fUsage=&quot;3.99508801613394082253E-02&quot;&gt;&lt;m_msothmcolidx val=&quot;0&quot;/&gt;&lt;m_rgb r=&quot;CC&quot; g=&quot;D3&quot; b=&quot;DE&quot;/&gt;&lt;/elem&gt;&lt;elem m_fUsage=&quot;7.32699013464314236055E-03&quot;&gt;&lt;m_msothmcolidx val=&quot;0&quot;/&gt;&lt;m_rgb r=&quot;D9&quot; g=&quot;D9&quot; b=&quot;D9&quot;/&gt;&lt;/elem&gt;&lt;elem m_fUsage=&quot;4.63839768658810738117E-03&quot;&gt;&lt;m_msothmcolidx val=&quot;0&quot;/&gt;&lt;m_rgb r=&quot;BD&quot; g=&quot;C7&quot; b=&quot;D5&quot;/&gt;&lt;/elem&gt;&lt;elem m_fUsage=&quot;3.71853190716375401823E-03&quot;&gt;&lt;m_msothmcolidx val=&quot;0&quot;/&gt;&lt;m_rgb r=&quot;50&quot; g=&quot;B4&quot; b=&quot;6E&quot;/&gt;&lt;/elem&gt;&lt;elem m_fUsage=&quot;1.68769536021427194600E-03&quot;&gt;&lt;m_msothmcolidx val=&quot;0&quot;/&gt;&lt;m_rgb r=&quot;BF&quot; g=&quot;BF&quot; b=&quot;BF&quot;/&gt;&lt;/elem&gt;&lt;elem m_fUsage=&quot;1.61730926992299014339E-03&quot;&gt;&lt;m_msothmcolidx val=&quot;0&quot;/&gt;&lt;m_rgb r=&quot;D6&quot; g=&quot;DC&quot; b=&quot;E5&quot;/&gt;&lt;/elem&gt;&lt;elem m_fUsage=&quot;1.18465232685112690711E-03&quot;&gt;&lt;m_msothmcolidx val=&quot;0&quot;/&gt;&lt;m_rgb r=&quot;3E&quot; g=&quot;3E&quot; b=&quot;AE&quot;/&gt;&lt;/elem&gt;&lt;elem m_fUsage=&quot;6.96198609130886550238E-04&quot;&gt;&lt;m_msothmcolidx val=&quot;0&quot;/&gt;&lt;m_rgb r=&quot;80&quot; g=&quot;80&quot; b=&quot;7E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ByDLIhWgWZwrmfByPZ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ByDLIhWgWZwrmfByPZfg"/>
</p:tagLst>
</file>

<file path=ppt/theme/theme1.xml><?xml version="1.0" encoding="utf-8"?>
<a:theme xmlns:a="http://schemas.openxmlformats.org/drawingml/2006/main" name="ВЭБ.РФ 16х9 v1">
  <a:themeElements>
    <a:clrScheme name="Другая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28706"/>
      </a:accent1>
      <a:accent2>
        <a:srgbClr val="2CB5B4"/>
      </a:accent2>
      <a:accent3>
        <a:srgbClr val="296BA5"/>
      </a:accent3>
      <a:accent4>
        <a:srgbClr val="EFEFF2"/>
      </a:accent4>
      <a:accent5>
        <a:srgbClr val="221626"/>
      </a:accent5>
      <a:accent6>
        <a:srgbClr val="FFFFFF"/>
      </a:accent6>
      <a:hlink>
        <a:srgbClr val="0563C1"/>
      </a:hlink>
      <a:folHlink>
        <a:srgbClr val="954F72"/>
      </a:folHlink>
    </a:clrScheme>
    <a:fontScheme name="ВЭБ.РФ">
      <a:majorFont>
        <a:latin typeface="DIN Pro Cond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AFA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anchor="t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ВЭБ.РФ 16х9 v1" id="{FCFF8AFE-EA4C-964F-9703-79136DF15CAA}" vid="{F105DA9B-3430-9247-A0B7-41616A3A20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ВЭБ.РФ 16х9 v1</Template>
  <TotalTime>75338</TotalTime>
  <Words>490</Words>
  <Application>Microsoft Office PowerPoint</Application>
  <PresentationFormat>Произвольный</PresentationFormat>
  <Paragraphs>34</Paragraphs>
  <Slides>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2" baseType="lpstr">
      <vt:lpstr>Tahoma</vt:lpstr>
      <vt:lpstr>Segoe UI</vt:lpstr>
      <vt:lpstr>Pragmatica Light</vt:lpstr>
      <vt:lpstr>Calibri</vt:lpstr>
      <vt:lpstr>DIN Pro Regular</vt:lpstr>
      <vt:lpstr>Arial</vt:lpstr>
      <vt:lpstr>DIN Pro Cond Bold</vt:lpstr>
      <vt:lpstr>Segoe UI Light</vt:lpstr>
      <vt:lpstr>ВЭБ.РФ 16х9 v1</vt:lpstr>
      <vt:lpstr>Слайд think-cell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 Антон Сергеевич</dc:creator>
  <cp:lastModifiedBy>user</cp:lastModifiedBy>
  <cp:revision>2211</cp:revision>
  <cp:lastPrinted>2021-08-04T14:28:31Z</cp:lastPrinted>
  <dcterms:created xsi:type="dcterms:W3CDTF">2020-08-04T13:35:09Z</dcterms:created>
  <dcterms:modified xsi:type="dcterms:W3CDTF">2022-11-28T14:18:44Z</dcterms:modified>
</cp:coreProperties>
</file>